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042" r:id="rId3"/>
    <p:sldId id="1028" r:id="rId4"/>
    <p:sldId id="1036" r:id="rId5"/>
    <p:sldId id="1044" r:id="rId6"/>
    <p:sldId id="1043"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BAEFE3"/>
    <a:srgbClr val="FFFFBC"/>
    <a:srgbClr val="FFFFE0"/>
    <a:srgbClr val="FFFF00"/>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07" autoAdjust="0"/>
    <p:restoredTop sz="82474" autoAdjust="0"/>
  </p:normalViewPr>
  <p:slideViewPr>
    <p:cSldViewPr>
      <p:cViewPr varScale="1">
        <p:scale>
          <a:sx n="199" d="100"/>
          <a:sy n="199" d="100"/>
        </p:scale>
        <p:origin x="2120"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6/1/24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802770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537693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291501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960233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49390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13:22-35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i="1" kern="0" dirty="0">
              <a:solidFill>
                <a:srgbClr val="FFFF00"/>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3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805546"/>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He went on his way through towns and villages, teaching and journeying toward Jerusalem.  </a:t>
            </a:r>
            <a:r>
              <a:rPr lang="en-AU" sz="2800" b="1" baseline="30000" dirty="0">
                <a:solidFill>
                  <a:srgbClr val="FFFFFF"/>
                </a:solidFill>
                <a:effectLst/>
                <a:latin typeface="Times New Roman" panose="02020603050405020304" pitchFamily="18" charset="0"/>
                <a:ea typeface="Times New Roman" panose="02020603050405020304" pitchFamily="18" charset="0"/>
              </a:rPr>
              <a:t>23 </a:t>
            </a:r>
            <a:r>
              <a:rPr lang="en-AU" sz="2800" dirty="0">
                <a:solidFill>
                  <a:srgbClr val="FFFFFF"/>
                </a:solidFill>
                <a:effectLst/>
                <a:latin typeface="Times New Roman" panose="02020603050405020304" pitchFamily="18" charset="0"/>
                <a:ea typeface="Times New Roman" panose="02020603050405020304" pitchFamily="18" charset="0"/>
              </a:rPr>
              <a:t>And someone said to him, “Lord, will those who are saved be few?”  And he said to them, </a:t>
            </a:r>
            <a:r>
              <a:rPr lang="en-AU" sz="2800" b="1" baseline="30000" dirty="0">
                <a:solidFill>
                  <a:srgbClr val="FFFFFF"/>
                </a:solidFill>
                <a:effectLst/>
                <a:latin typeface="Times New Roman" panose="02020603050405020304" pitchFamily="18" charset="0"/>
                <a:ea typeface="Times New Roman" panose="02020603050405020304" pitchFamily="18" charset="0"/>
              </a:rPr>
              <a:t>24 </a:t>
            </a:r>
            <a:r>
              <a:rPr lang="en-AU" sz="2800" dirty="0">
                <a:solidFill>
                  <a:srgbClr val="FFFFFF"/>
                </a:solidFill>
                <a:effectLst/>
                <a:latin typeface="Times New Roman" panose="02020603050405020304" pitchFamily="18" charset="0"/>
                <a:ea typeface="Times New Roman" panose="02020603050405020304" pitchFamily="18" charset="0"/>
              </a:rPr>
              <a:t>“Strive to enter through the narrow door.  For many, I tell you, will seek to enter and will not be able.  </a:t>
            </a:r>
            <a:r>
              <a:rPr lang="en-AU" sz="2800" b="1" baseline="30000" dirty="0">
                <a:solidFill>
                  <a:srgbClr val="FFFFFF"/>
                </a:solidFill>
                <a:effectLst/>
                <a:latin typeface="Times New Roman" panose="02020603050405020304" pitchFamily="18" charset="0"/>
                <a:ea typeface="Times New Roman" panose="02020603050405020304" pitchFamily="18" charset="0"/>
              </a:rPr>
              <a:t>25 </a:t>
            </a:r>
            <a:r>
              <a:rPr lang="en-AU" sz="2800" dirty="0">
                <a:solidFill>
                  <a:srgbClr val="FFFFFF"/>
                </a:solidFill>
                <a:effectLst/>
                <a:latin typeface="Times New Roman" panose="02020603050405020304" pitchFamily="18" charset="0"/>
                <a:ea typeface="Times New Roman" panose="02020603050405020304" pitchFamily="18" charset="0"/>
              </a:rPr>
              <a:t>When once the master of the house has risen and shut the door, and you begin to stand outside and to knock at the door, saying, ‘Lord, open to us,’ then he will answer you, ‘I do not know where you come from.’ </a:t>
            </a:r>
            <a:r>
              <a:rPr lang="en-AU" sz="2800" b="1" baseline="30000" dirty="0">
                <a:solidFill>
                  <a:srgbClr val="FFFFFF"/>
                </a:solidFill>
                <a:effectLst/>
                <a:latin typeface="Times New Roman" panose="02020603050405020304" pitchFamily="18" charset="0"/>
                <a:ea typeface="Times New Roman" panose="02020603050405020304" pitchFamily="18" charset="0"/>
              </a:rPr>
              <a:t>26 </a:t>
            </a:r>
            <a:r>
              <a:rPr lang="en-AU" sz="2800" dirty="0">
                <a:solidFill>
                  <a:srgbClr val="FFFFFF"/>
                </a:solidFill>
                <a:effectLst/>
                <a:latin typeface="Times New Roman" panose="02020603050405020304" pitchFamily="18" charset="0"/>
                <a:ea typeface="Times New Roman" panose="02020603050405020304" pitchFamily="18" charset="0"/>
              </a:rPr>
              <a:t>Then you will begin to say, ‘We ate and drank in your presence, and you taught in our streets.’</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347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857594"/>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27 </a:t>
            </a:r>
            <a:r>
              <a:rPr lang="en-AU" sz="2800" dirty="0">
                <a:solidFill>
                  <a:srgbClr val="FFFFFF"/>
                </a:solidFill>
                <a:effectLst/>
                <a:latin typeface="Times New Roman" panose="02020603050405020304" pitchFamily="18" charset="0"/>
                <a:ea typeface="Times New Roman" panose="02020603050405020304" pitchFamily="18" charset="0"/>
              </a:rPr>
              <a:t>But he will say, ‘I tell you, I do not know where you come from.  Depart from me, all you workers of evil!’ </a:t>
            </a:r>
            <a:r>
              <a:rPr lang="en-AU" sz="2800" b="1" baseline="30000" dirty="0">
                <a:solidFill>
                  <a:srgbClr val="FFFFFF"/>
                </a:solidFill>
                <a:effectLst/>
                <a:latin typeface="Times New Roman" panose="02020603050405020304" pitchFamily="18" charset="0"/>
                <a:ea typeface="Times New Roman" panose="02020603050405020304" pitchFamily="18" charset="0"/>
              </a:rPr>
              <a:t>28 </a:t>
            </a:r>
            <a:r>
              <a:rPr lang="en-AU" sz="2800" dirty="0">
                <a:solidFill>
                  <a:srgbClr val="FFFFFF"/>
                </a:solidFill>
                <a:effectLst/>
                <a:latin typeface="Times New Roman" panose="02020603050405020304" pitchFamily="18" charset="0"/>
                <a:ea typeface="Times New Roman" panose="02020603050405020304" pitchFamily="18" charset="0"/>
              </a:rPr>
              <a:t>In that place there will be weeping and gnashing of teeth, when you see Abraham and Isaac and Jacob and all the prophets in the kingdom of God but you yourselves cast out.  </a:t>
            </a:r>
            <a:r>
              <a:rPr lang="en-AU" sz="2800" b="1" baseline="30000" dirty="0">
                <a:solidFill>
                  <a:srgbClr val="FFFFFF"/>
                </a:solidFill>
                <a:effectLst/>
                <a:latin typeface="Times New Roman" panose="02020603050405020304" pitchFamily="18" charset="0"/>
                <a:ea typeface="Times New Roman" panose="02020603050405020304" pitchFamily="18" charset="0"/>
              </a:rPr>
              <a:t>29 </a:t>
            </a:r>
            <a:r>
              <a:rPr lang="en-AU" sz="2800" dirty="0">
                <a:solidFill>
                  <a:srgbClr val="FFFFFF"/>
                </a:solidFill>
                <a:effectLst/>
                <a:latin typeface="Times New Roman" panose="02020603050405020304" pitchFamily="18" charset="0"/>
                <a:ea typeface="Times New Roman" panose="02020603050405020304" pitchFamily="18" charset="0"/>
              </a:rPr>
              <a:t>And people will come from east and west, and from north and south, and recline at table in the kingdom of God.  </a:t>
            </a:r>
            <a:r>
              <a:rPr lang="en-AU" sz="2800" b="1" baseline="30000" dirty="0">
                <a:solidFill>
                  <a:srgbClr val="FFFFFF"/>
                </a:solidFill>
                <a:effectLst/>
                <a:latin typeface="Times New Roman" panose="02020603050405020304" pitchFamily="18" charset="0"/>
                <a:ea typeface="Times New Roman" panose="02020603050405020304" pitchFamily="18" charset="0"/>
              </a:rPr>
              <a:t>30 </a:t>
            </a:r>
            <a:r>
              <a:rPr lang="en-AU" sz="2800" dirty="0">
                <a:solidFill>
                  <a:srgbClr val="FFFFFF"/>
                </a:solidFill>
                <a:effectLst/>
                <a:latin typeface="Times New Roman" panose="02020603050405020304" pitchFamily="18" charset="0"/>
                <a:ea typeface="Times New Roman" panose="02020603050405020304" pitchFamily="18" charset="0"/>
              </a:rPr>
              <a:t>And behold, some are last who will be first, and some are first who will be last.”</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0993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341399"/>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31 </a:t>
            </a:r>
            <a:r>
              <a:rPr lang="en-AU" sz="2600" dirty="0">
                <a:solidFill>
                  <a:srgbClr val="FFFFFF"/>
                </a:solidFill>
                <a:effectLst/>
                <a:latin typeface="Times New Roman" panose="02020603050405020304" pitchFamily="18" charset="0"/>
                <a:ea typeface="Times New Roman" panose="02020603050405020304" pitchFamily="18" charset="0"/>
              </a:rPr>
              <a:t>At that very hour some Pharisees came and said to him, “Get away from here, for Herod wants to kill you.”  </a:t>
            </a:r>
            <a:r>
              <a:rPr lang="en-AU" sz="2600" b="1" baseline="30000" dirty="0">
                <a:solidFill>
                  <a:srgbClr val="FFFFFF"/>
                </a:solidFill>
                <a:effectLst/>
                <a:latin typeface="Times New Roman" panose="02020603050405020304" pitchFamily="18" charset="0"/>
                <a:ea typeface="Times New Roman" panose="02020603050405020304" pitchFamily="18" charset="0"/>
              </a:rPr>
              <a:t>32 </a:t>
            </a:r>
            <a:r>
              <a:rPr lang="en-AU" sz="2600" dirty="0">
                <a:solidFill>
                  <a:srgbClr val="FFFFFF"/>
                </a:solidFill>
                <a:effectLst/>
                <a:latin typeface="Times New Roman" panose="02020603050405020304" pitchFamily="18" charset="0"/>
                <a:ea typeface="Times New Roman" panose="02020603050405020304" pitchFamily="18" charset="0"/>
              </a:rPr>
              <a:t>And he said to them, “Go and tell that fox, ‘Behold, I cast out demons and perform cures today and tomorrow, and the third day I finish my course.  </a:t>
            </a:r>
            <a:r>
              <a:rPr lang="en-AU" sz="2600" b="1" baseline="30000" dirty="0">
                <a:solidFill>
                  <a:srgbClr val="FFFFFF"/>
                </a:solidFill>
                <a:effectLst/>
                <a:latin typeface="Times New Roman" panose="02020603050405020304" pitchFamily="18" charset="0"/>
                <a:ea typeface="Times New Roman" panose="02020603050405020304" pitchFamily="18" charset="0"/>
              </a:rPr>
              <a:t>33 </a:t>
            </a:r>
            <a:r>
              <a:rPr lang="en-AU" sz="2600" dirty="0">
                <a:solidFill>
                  <a:srgbClr val="FFFFFF"/>
                </a:solidFill>
                <a:effectLst/>
                <a:latin typeface="Times New Roman" panose="02020603050405020304" pitchFamily="18" charset="0"/>
                <a:ea typeface="Times New Roman" panose="02020603050405020304" pitchFamily="18" charset="0"/>
              </a:rPr>
              <a:t>Nevertheless, I must go on my way today and tomorrow and the day following, for it cannot be that a prophet should perish away from Jerusalem.’ </a:t>
            </a:r>
            <a:r>
              <a:rPr lang="en-AU" sz="2600" b="1" baseline="30000" dirty="0">
                <a:solidFill>
                  <a:srgbClr val="FFFFFF"/>
                </a:solidFill>
                <a:effectLst/>
                <a:latin typeface="Times New Roman" panose="02020603050405020304" pitchFamily="18" charset="0"/>
                <a:ea typeface="Times New Roman" panose="02020603050405020304" pitchFamily="18" charset="0"/>
              </a:rPr>
              <a:t>34 </a:t>
            </a:r>
            <a:r>
              <a:rPr lang="en-AU" sz="2600" dirty="0">
                <a:solidFill>
                  <a:srgbClr val="FFFFFF"/>
                </a:solidFill>
                <a:effectLst/>
                <a:latin typeface="Times New Roman" panose="02020603050405020304" pitchFamily="18" charset="0"/>
                <a:ea typeface="Times New Roman" panose="02020603050405020304" pitchFamily="18" charset="0"/>
              </a:rPr>
              <a:t>O Jerusalem, Jerusalem, the city that kills the prophets and stones those who are sent to it!  How often would I have gathered your children together as a hen gathers her brood under her wings, and you were not willing!  </a:t>
            </a:r>
            <a:r>
              <a:rPr lang="en-AU" sz="2600" b="1" baseline="30000" dirty="0">
                <a:solidFill>
                  <a:srgbClr val="FFFFFF"/>
                </a:solidFill>
                <a:effectLst/>
                <a:latin typeface="Times New Roman" panose="02020603050405020304" pitchFamily="18" charset="0"/>
                <a:ea typeface="Times New Roman" panose="02020603050405020304" pitchFamily="18" charset="0"/>
              </a:rPr>
              <a:t>35 </a:t>
            </a:r>
            <a:r>
              <a:rPr lang="en-AU" sz="2600" dirty="0">
                <a:solidFill>
                  <a:srgbClr val="FFFFFF"/>
                </a:solidFill>
                <a:effectLst/>
                <a:latin typeface="Times New Roman" panose="02020603050405020304" pitchFamily="18" charset="0"/>
                <a:ea typeface="Times New Roman" panose="02020603050405020304" pitchFamily="18" charset="0"/>
              </a:rPr>
              <a:t>Behold, your house is forsaken.  And I tell you, you will not see me until you say, ‘Blessed is he who comes in the name of the Lord!’ ”</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09741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A54E7D3-A5E4-D04E-869A-A79186EBE558}"/>
              </a:ext>
            </a:extLst>
          </p:cNvPr>
          <p:cNvSpPr/>
          <p:nvPr/>
        </p:nvSpPr>
        <p:spPr>
          <a:xfrm>
            <a:off x="309207" y="3944002"/>
            <a:ext cx="8525585" cy="1770998"/>
          </a:xfrm>
          <a:prstGeom prst="rect">
            <a:avLst/>
          </a:prstGeom>
          <a:solidFill>
            <a:schemeClr val="bg1"/>
          </a:solidFill>
        </p:spPr>
        <p:txBody>
          <a:bodyPr wrap="square">
            <a:spAutoFit/>
          </a:bodyPr>
          <a:lstStyle/>
          <a:p>
            <a:pPr>
              <a:lnSpc>
                <a:spcPct val="115000"/>
              </a:lnSpc>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“Strive to enter through the narrow door.  For many, I tell you, will seek to enter and will not be able.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When once the master of the house has risen and shut the door, and you begin to stand outside and to knock at the door, saying, ‘Lord, open to us,’ then he will answer you, ‘I do not know where you come from.’</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Then you will begin to say, ‘We ate and drank in your presence, and you taught in our streets.’</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27 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he will say, ‘I tell you, I do not know where you come from.  Depart from me, all you workers of evil!’</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46276"/>
          </a:xfrm>
          <a:prstGeom prst="rect">
            <a:avLst/>
          </a:prstGeom>
          <a:noFill/>
          <a:ln>
            <a:noFill/>
          </a:ln>
        </p:spPr>
        <p:txBody>
          <a:bodyPr wrap="square" rtlCol="0">
            <a:spAutoFit/>
          </a:bodyPr>
          <a:lstStyle/>
          <a:p>
            <a:pPr algn="ctr"/>
            <a:r>
              <a:rPr lang="en-AU" sz="2300" dirty="0">
                <a:solidFill>
                  <a:srgbClr val="FFFF00"/>
                </a:solidFill>
                <a:latin typeface="Times New Roman" panose="02020603050405020304" pitchFamily="18" charset="0"/>
                <a:cs typeface="Times New Roman" panose="02020603050405020304" pitchFamily="18" charset="0"/>
              </a:rPr>
              <a:t>Narrow Door of Welcome – Mercifully open....  Until it is suddenly Closed</a:t>
            </a:r>
          </a:p>
        </p:txBody>
      </p:sp>
      <p:sp>
        <p:nvSpPr>
          <p:cNvPr id="2" name="TextBox 1">
            <a:extLst>
              <a:ext uri="{FF2B5EF4-FFF2-40B4-BE49-F238E27FC236}">
                <a16:creationId xmlns:a16="http://schemas.microsoft.com/office/drawing/2014/main" id="{C6C46081-EE9F-7F8A-9FCC-C9F1B58A0285}"/>
              </a:ext>
            </a:extLst>
          </p:cNvPr>
          <p:cNvSpPr txBox="1"/>
          <p:nvPr/>
        </p:nvSpPr>
        <p:spPr>
          <a:xfrm>
            <a:off x="0" y="985292"/>
            <a:ext cx="37325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Narrow Door – Strive to enter it.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778E403-B0D8-BDD7-1593-461E39123189}"/>
              </a:ext>
            </a:extLst>
          </p:cNvPr>
          <p:cNvSpPr txBox="1"/>
          <p:nvPr/>
        </p:nvSpPr>
        <p:spPr>
          <a:xfrm>
            <a:off x="0" y="409228"/>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was expected that all of Israel would be saved (and enter the Kingdom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revealed that many will be saved, but probably not those we expect</a:t>
            </a:r>
          </a:p>
        </p:txBody>
      </p:sp>
      <p:sp>
        <p:nvSpPr>
          <p:cNvPr id="4" name="TextBox 3">
            <a:extLst>
              <a:ext uri="{FF2B5EF4-FFF2-40B4-BE49-F238E27FC236}">
                <a16:creationId xmlns:a16="http://schemas.microsoft.com/office/drawing/2014/main" id="{D712807E-34F7-E61B-65FA-4623C1B1D84A}"/>
              </a:ext>
            </a:extLst>
          </p:cNvPr>
          <p:cNvSpPr txBox="1"/>
          <p:nvPr/>
        </p:nvSpPr>
        <p:spPr>
          <a:xfrm>
            <a:off x="3491880" y="1280121"/>
            <a:ext cx="565095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Believe in the Lord Jesus &amp; commit to Him.  </a:t>
            </a:r>
          </a:p>
        </p:txBody>
      </p:sp>
      <p:sp>
        <p:nvSpPr>
          <p:cNvPr id="5" name="TextBox 4">
            <a:extLst>
              <a:ext uri="{FF2B5EF4-FFF2-40B4-BE49-F238E27FC236}">
                <a16:creationId xmlns:a16="http://schemas.microsoft.com/office/drawing/2014/main" id="{28A2B86A-3793-CF25-8FCD-DA5664962828}"/>
              </a:ext>
            </a:extLst>
          </p:cNvPr>
          <p:cNvSpPr txBox="1"/>
          <p:nvPr/>
        </p:nvSpPr>
        <p:spPr>
          <a:xfrm>
            <a:off x="3491880" y="997117"/>
            <a:ext cx="350558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Repent of sin (rejection of Jesus).  </a:t>
            </a:r>
          </a:p>
        </p:txBody>
      </p:sp>
      <p:sp>
        <p:nvSpPr>
          <p:cNvPr id="11" name="TextBox 10">
            <a:extLst>
              <a:ext uri="{FF2B5EF4-FFF2-40B4-BE49-F238E27FC236}">
                <a16:creationId xmlns:a16="http://schemas.microsoft.com/office/drawing/2014/main" id="{6D4AEE4E-A536-3929-1203-F1AA635E2503}"/>
              </a:ext>
            </a:extLst>
          </p:cNvPr>
          <p:cNvSpPr txBox="1"/>
          <p:nvPr/>
        </p:nvSpPr>
        <p:spPr>
          <a:xfrm>
            <a:off x="-6854" y="1585262"/>
            <a:ext cx="9143999"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the ONLY  WAY to God   –––   Highly offensive to our “inclusive” culture.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God’s chosen people (Israel), if they reject God’s Son, will not enter the Kingdom of God</a:t>
            </a:r>
          </a:p>
          <a:p>
            <a:pPr marL="182563" indent="-182563">
              <a:buFont typeface="Arial" panose="020B0604020202020204" pitchFamily="34" charset="0"/>
              <a:buChar char="•"/>
            </a:pPr>
            <a:r>
              <a:rPr lang="en-AU" b="1"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narrow because one must be a “Saint”;  or do enough good to enter.</a:t>
            </a:r>
          </a:p>
        </p:txBody>
      </p:sp>
      <p:sp>
        <p:nvSpPr>
          <p:cNvPr id="12" name="TextBox 11">
            <a:extLst>
              <a:ext uri="{FF2B5EF4-FFF2-40B4-BE49-F238E27FC236}">
                <a16:creationId xmlns:a16="http://schemas.microsoft.com/office/drawing/2014/main" id="{6EFED178-66B1-04FD-44E4-15F208CC77D1}"/>
              </a:ext>
            </a:extLst>
          </p:cNvPr>
          <p:cNvSpPr txBox="1"/>
          <p:nvPr/>
        </p:nvSpPr>
        <p:spPr>
          <a:xfrm>
            <a:off x="251520" y="2467333"/>
            <a:ext cx="8481562" cy="369332"/>
          </a:xfrm>
          <a:prstGeom prst="rect">
            <a:avLst/>
          </a:prstGeom>
          <a:noFill/>
          <a:ln>
            <a:solidFill>
              <a:srgbClr val="FFFF00"/>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To put in every effort  –  determined  –  “I am coming to Jesus;  I believe;  I come to Him”</a:t>
            </a:r>
          </a:p>
        </p:txBody>
      </p:sp>
      <p:sp>
        <p:nvSpPr>
          <p:cNvPr id="13" name="TextBox 12">
            <a:extLst>
              <a:ext uri="{FF2B5EF4-FFF2-40B4-BE49-F238E27FC236}">
                <a16:creationId xmlns:a16="http://schemas.microsoft.com/office/drawing/2014/main" id="{DC4555EA-DE47-9E16-A4DE-59C50A11FD28}"/>
              </a:ext>
            </a:extLst>
          </p:cNvPr>
          <p:cNvSpPr txBox="1"/>
          <p:nvPr/>
        </p:nvSpPr>
        <p:spPr>
          <a:xfrm>
            <a:off x="-6395" y="2814092"/>
            <a:ext cx="914354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Entry to the Kingdom of God is currently open....  </a:t>
            </a:r>
            <a:r>
              <a:rPr lang="en-AU" b="1" u="sng" dirty="0">
                <a:solidFill>
                  <a:srgbClr val="FFFF00"/>
                </a:solidFill>
                <a:latin typeface="Times New Roman" panose="02020603050405020304" pitchFamily="18" charset="0"/>
                <a:cs typeface="Times New Roman" panose="02020603050405020304" pitchFamily="18" charset="0"/>
              </a:rPr>
              <a:t>But</a:t>
            </a:r>
            <a:r>
              <a:rPr lang="en-AU" b="1" dirty="0">
                <a:solidFill>
                  <a:srgbClr val="FFFF00"/>
                </a:solidFill>
                <a:latin typeface="Times New Roman" panose="02020603050405020304" pitchFamily="18" charset="0"/>
                <a:cs typeface="Times New Roman" panose="02020603050405020304" pitchFamily="18" charset="0"/>
              </a:rPr>
              <a:t> </a:t>
            </a:r>
            <a:r>
              <a:rPr lang="en-AU" cap="all" spc="600" dirty="0">
                <a:solidFill>
                  <a:srgbClr val="FFFF00"/>
                </a:solidFill>
                <a:latin typeface="Times New Roman" panose="02020603050405020304" pitchFamily="18" charset="0"/>
                <a:cs typeface="Times New Roman" panose="02020603050405020304" pitchFamily="18" charset="0"/>
              </a:rPr>
              <a:t>  it  will  be  shut</a:t>
            </a:r>
            <a:r>
              <a:rPr lang="en-AU" dirty="0">
                <a:solidFill>
                  <a:srgbClr val="FFFF00"/>
                </a:solidFill>
                <a:latin typeface="Times New Roman" panose="02020603050405020304" pitchFamily="18" charset="0"/>
                <a:cs typeface="Times New Roman" panose="02020603050405020304" pitchFamily="18" charset="0"/>
              </a:rPr>
              <a: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9DD9E32-DAB8-F504-B9EC-8EB1AAD213F0}"/>
              </a:ext>
            </a:extLst>
          </p:cNvPr>
          <p:cNvSpPr txBox="1"/>
          <p:nvPr/>
        </p:nvSpPr>
        <p:spPr>
          <a:xfrm>
            <a:off x="535" y="3088087"/>
            <a:ext cx="913661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2 classes:    Followers of Jesus (Holy);    Rejectors of Jesus (Evil)</a:t>
            </a:r>
          </a:p>
        </p:txBody>
      </p:sp>
    </p:spTree>
    <p:extLst>
      <p:ext uri="{BB962C8B-B14F-4D97-AF65-F5344CB8AC3E}">
        <p14:creationId xmlns:p14="http://schemas.microsoft.com/office/powerpoint/2010/main" val="141273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p:bldP spid="3" grpId="0"/>
      <p:bldP spid="4" grpId="0"/>
      <p:bldP spid="5" grpId="0"/>
      <p:bldP spid="11" grpId="0" build="p"/>
      <p:bldP spid="12" grpId="0" animBg="1"/>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a:extLst>
              <a:ext uri="{FF2B5EF4-FFF2-40B4-BE49-F238E27FC236}">
                <a16:creationId xmlns:a16="http://schemas.microsoft.com/office/drawing/2014/main" id="{8BB95EA0-915A-0252-B3C6-989B77DB14AB}"/>
              </a:ext>
            </a:extLst>
          </p:cNvPr>
          <p:cNvSpPr/>
          <p:nvPr/>
        </p:nvSpPr>
        <p:spPr>
          <a:xfrm>
            <a:off x="5652120" y="4483049"/>
            <a:ext cx="3312368" cy="313214"/>
          </a:xfrm>
          <a:prstGeom prst="roundRect">
            <a:avLst/>
          </a:prstGeom>
          <a:gradFill flip="none" rotWithShape="1">
            <a:gsLst>
              <a:gs pos="12000">
                <a:schemeClr val="accent1">
                  <a:lumMod val="69000"/>
                  <a:lumOff val="31000"/>
                </a:schemeClr>
              </a:gs>
              <a:gs pos="86000">
                <a:schemeClr val="accent1">
                  <a:lumMod val="67000"/>
                  <a:lumOff val="33000"/>
                </a:schemeClr>
              </a:gs>
              <a:gs pos="0">
                <a:schemeClr val="accent1">
                  <a:lumMod val="81000"/>
                </a:schemeClr>
              </a:gs>
              <a:gs pos="100000">
                <a:schemeClr val="accent1">
                  <a:lumMod val="19000"/>
                </a:schemeClr>
              </a:gs>
            </a:gsLst>
            <a:path path="rect">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ounded Rectangle 16">
            <a:extLst>
              <a:ext uri="{FF2B5EF4-FFF2-40B4-BE49-F238E27FC236}">
                <a16:creationId xmlns:a16="http://schemas.microsoft.com/office/drawing/2014/main" id="{8C8C3A8E-9CBF-FD3B-2710-9D1DE70DC9A3}"/>
              </a:ext>
            </a:extLst>
          </p:cNvPr>
          <p:cNvSpPr/>
          <p:nvPr/>
        </p:nvSpPr>
        <p:spPr>
          <a:xfrm>
            <a:off x="5244673" y="3684739"/>
            <a:ext cx="3687730" cy="313214"/>
          </a:xfrm>
          <a:prstGeom prst="roundRect">
            <a:avLst/>
          </a:prstGeom>
          <a:gradFill flip="none" rotWithShape="1">
            <a:gsLst>
              <a:gs pos="12000">
                <a:schemeClr val="accent1">
                  <a:lumMod val="69000"/>
                  <a:lumOff val="31000"/>
                </a:schemeClr>
              </a:gs>
              <a:gs pos="86000">
                <a:schemeClr val="accent1">
                  <a:lumMod val="67000"/>
                  <a:lumOff val="33000"/>
                </a:schemeClr>
              </a:gs>
              <a:gs pos="0">
                <a:schemeClr val="accent1">
                  <a:lumMod val="81000"/>
                </a:schemeClr>
              </a:gs>
              <a:gs pos="100000">
                <a:schemeClr val="accent1">
                  <a:lumMod val="19000"/>
                </a:schemeClr>
              </a:gs>
            </a:gsLst>
            <a:path path="rect">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46276"/>
          </a:xfrm>
          <a:prstGeom prst="rect">
            <a:avLst/>
          </a:prstGeom>
          <a:noFill/>
          <a:ln>
            <a:noFill/>
          </a:ln>
        </p:spPr>
        <p:txBody>
          <a:bodyPr wrap="square" rtlCol="0">
            <a:spAutoFit/>
          </a:bodyPr>
          <a:lstStyle/>
          <a:p>
            <a:pPr algn="ctr"/>
            <a:r>
              <a:rPr lang="en-AU" sz="2300" dirty="0">
                <a:solidFill>
                  <a:srgbClr val="FFFF00"/>
                </a:solidFill>
                <a:latin typeface="Times New Roman" panose="02020603050405020304" pitchFamily="18" charset="0"/>
                <a:cs typeface="Times New Roman" panose="02020603050405020304" pitchFamily="18" charset="0"/>
              </a:rPr>
              <a:t>Narrow Door of Welcome – Mercifully open....  Until it is suddenly Closed</a:t>
            </a:r>
          </a:p>
        </p:txBody>
      </p:sp>
      <p:sp>
        <p:nvSpPr>
          <p:cNvPr id="2" name="TextBox 1">
            <a:extLst>
              <a:ext uri="{FF2B5EF4-FFF2-40B4-BE49-F238E27FC236}">
                <a16:creationId xmlns:a16="http://schemas.microsoft.com/office/drawing/2014/main" id="{C6C46081-EE9F-7F8A-9FCC-C9F1B58A0285}"/>
              </a:ext>
            </a:extLst>
          </p:cNvPr>
          <p:cNvSpPr txBox="1"/>
          <p:nvPr/>
        </p:nvSpPr>
        <p:spPr>
          <a:xfrm>
            <a:off x="0" y="985292"/>
            <a:ext cx="37325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Narrow Door – Strive to enter it.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778E403-B0D8-BDD7-1593-461E39123189}"/>
              </a:ext>
            </a:extLst>
          </p:cNvPr>
          <p:cNvSpPr txBox="1"/>
          <p:nvPr/>
        </p:nvSpPr>
        <p:spPr>
          <a:xfrm>
            <a:off x="0" y="409228"/>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was expected that all of Israel would be saved (and enter the Kingdom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revealed that many will be saved, but probably not those we expect</a:t>
            </a:r>
          </a:p>
        </p:txBody>
      </p:sp>
      <p:sp>
        <p:nvSpPr>
          <p:cNvPr id="4" name="TextBox 3">
            <a:extLst>
              <a:ext uri="{FF2B5EF4-FFF2-40B4-BE49-F238E27FC236}">
                <a16:creationId xmlns:a16="http://schemas.microsoft.com/office/drawing/2014/main" id="{D712807E-34F7-E61B-65FA-4623C1B1D84A}"/>
              </a:ext>
            </a:extLst>
          </p:cNvPr>
          <p:cNvSpPr txBox="1"/>
          <p:nvPr/>
        </p:nvSpPr>
        <p:spPr>
          <a:xfrm>
            <a:off x="3491880" y="1280121"/>
            <a:ext cx="565095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Believe in the Lord Jesus &amp; commit to Him.  </a:t>
            </a:r>
          </a:p>
        </p:txBody>
      </p:sp>
      <p:sp>
        <p:nvSpPr>
          <p:cNvPr id="5" name="TextBox 4">
            <a:extLst>
              <a:ext uri="{FF2B5EF4-FFF2-40B4-BE49-F238E27FC236}">
                <a16:creationId xmlns:a16="http://schemas.microsoft.com/office/drawing/2014/main" id="{28A2B86A-3793-CF25-8FCD-DA5664962828}"/>
              </a:ext>
            </a:extLst>
          </p:cNvPr>
          <p:cNvSpPr txBox="1"/>
          <p:nvPr/>
        </p:nvSpPr>
        <p:spPr>
          <a:xfrm>
            <a:off x="3491880" y="997117"/>
            <a:ext cx="350558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Repent of sin (rejection of Jesus).  </a:t>
            </a:r>
          </a:p>
        </p:txBody>
      </p:sp>
      <p:sp>
        <p:nvSpPr>
          <p:cNvPr id="11" name="TextBox 10">
            <a:extLst>
              <a:ext uri="{FF2B5EF4-FFF2-40B4-BE49-F238E27FC236}">
                <a16:creationId xmlns:a16="http://schemas.microsoft.com/office/drawing/2014/main" id="{6D4AEE4E-A536-3929-1203-F1AA635E2503}"/>
              </a:ext>
            </a:extLst>
          </p:cNvPr>
          <p:cNvSpPr txBox="1"/>
          <p:nvPr/>
        </p:nvSpPr>
        <p:spPr>
          <a:xfrm>
            <a:off x="-6854" y="1585262"/>
            <a:ext cx="9143999"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the ONLY  WAY to God   –––   Highly offensive to our “inclusive” culture.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God’s chosen people (Israel), if they reject God’s Son, will not enter the Kingdom of God</a:t>
            </a:r>
          </a:p>
          <a:p>
            <a:pPr marL="182563" indent="-182563">
              <a:buFont typeface="Arial" panose="020B0604020202020204" pitchFamily="34" charset="0"/>
              <a:buChar char="•"/>
            </a:pPr>
            <a:r>
              <a:rPr lang="en-AU" b="1"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narrow because one must be a “Saint”;  or do enough good to enter.</a:t>
            </a:r>
          </a:p>
        </p:txBody>
      </p:sp>
      <p:sp>
        <p:nvSpPr>
          <p:cNvPr id="12" name="TextBox 11">
            <a:extLst>
              <a:ext uri="{FF2B5EF4-FFF2-40B4-BE49-F238E27FC236}">
                <a16:creationId xmlns:a16="http://schemas.microsoft.com/office/drawing/2014/main" id="{6EFED178-66B1-04FD-44E4-15F208CC77D1}"/>
              </a:ext>
            </a:extLst>
          </p:cNvPr>
          <p:cNvSpPr txBox="1"/>
          <p:nvPr/>
        </p:nvSpPr>
        <p:spPr>
          <a:xfrm>
            <a:off x="251520" y="2467333"/>
            <a:ext cx="8481562" cy="369332"/>
          </a:xfrm>
          <a:prstGeom prst="rect">
            <a:avLst/>
          </a:prstGeom>
          <a:noFill/>
          <a:ln>
            <a:solidFill>
              <a:srgbClr val="FFFF00"/>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To put in every effort  –  determined  –  “I am coming to Jesus;  I believe;  I come to Him”</a:t>
            </a:r>
          </a:p>
        </p:txBody>
      </p:sp>
      <p:sp>
        <p:nvSpPr>
          <p:cNvPr id="13" name="TextBox 12">
            <a:extLst>
              <a:ext uri="{FF2B5EF4-FFF2-40B4-BE49-F238E27FC236}">
                <a16:creationId xmlns:a16="http://schemas.microsoft.com/office/drawing/2014/main" id="{DC4555EA-DE47-9E16-A4DE-59C50A11FD28}"/>
              </a:ext>
            </a:extLst>
          </p:cNvPr>
          <p:cNvSpPr txBox="1"/>
          <p:nvPr/>
        </p:nvSpPr>
        <p:spPr>
          <a:xfrm>
            <a:off x="-6395" y="2814092"/>
            <a:ext cx="914354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Entry to the Kingdom of God is currently open....  </a:t>
            </a:r>
            <a:r>
              <a:rPr lang="en-AU" b="1" u="sng" dirty="0">
                <a:solidFill>
                  <a:srgbClr val="FFFF00"/>
                </a:solidFill>
                <a:latin typeface="Times New Roman" panose="02020603050405020304" pitchFamily="18" charset="0"/>
                <a:cs typeface="Times New Roman" panose="02020603050405020304" pitchFamily="18" charset="0"/>
              </a:rPr>
              <a:t>But</a:t>
            </a:r>
            <a:r>
              <a:rPr lang="en-AU" b="1" dirty="0">
                <a:solidFill>
                  <a:srgbClr val="FFFF00"/>
                </a:solidFill>
                <a:latin typeface="Times New Roman" panose="02020603050405020304" pitchFamily="18" charset="0"/>
                <a:cs typeface="Times New Roman" panose="02020603050405020304" pitchFamily="18" charset="0"/>
              </a:rPr>
              <a:t> </a:t>
            </a:r>
            <a:r>
              <a:rPr lang="en-AU" cap="all" spc="600" dirty="0">
                <a:solidFill>
                  <a:srgbClr val="FFFF00"/>
                </a:solidFill>
                <a:latin typeface="Times New Roman" panose="02020603050405020304" pitchFamily="18" charset="0"/>
                <a:cs typeface="Times New Roman" panose="02020603050405020304" pitchFamily="18" charset="0"/>
              </a:rPr>
              <a:t>  it  will  be  shut</a:t>
            </a:r>
            <a:r>
              <a:rPr lang="en-AU" dirty="0">
                <a:solidFill>
                  <a:srgbClr val="FFFF00"/>
                </a:solidFill>
                <a:latin typeface="Times New Roman" panose="02020603050405020304" pitchFamily="18" charset="0"/>
                <a:cs typeface="Times New Roman" panose="02020603050405020304" pitchFamily="18" charset="0"/>
              </a:rPr>
              <a: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9DD9E32-DAB8-F504-B9EC-8EB1AAD213F0}"/>
              </a:ext>
            </a:extLst>
          </p:cNvPr>
          <p:cNvSpPr txBox="1"/>
          <p:nvPr/>
        </p:nvSpPr>
        <p:spPr>
          <a:xfrm>
            <a:off x="535" y="3088087"/>
            <a:ext cx="913661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2 classes:    Followers of Jesus (Holy);    Rejectors of Jesus (Evil)</a:t>
            </a:r>
          </a:p>
        </p:txBody>
      </p:sp>
      <p:sp>
        <p:nvSpPr>
          <p:cNvPr id="6" name="TextBox 5">
            <a:extLst>
              <a:ext uri="{FF2B5EF4-FFF2-40B4-BE49-F238E27FC236}">
                <a16:creationId xmlns:a16="http://schemas.microsoft.com/office/drawing/2014/main" id="{A47D75D9-B3CE-E63B-769B-84EEEA8E13AC}"/>
              </a:ext>
            </a:extLst>
          </p:cNvPr>
          <p:cNvSpPr txBox="1"/>
          <p:nvPr/>
        </p:nvSpPr>
        <p:spPr>
          <a:xfrm>
            <a:off x="6394" y="3370405"/>
            <a:ext cx="913760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On the wrong side of the door  (Rejectors of Jesus, shut out of the Kingdom of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D0E1883-3304-4FF1-A498-68FBA9A62924}"/>
              </a:ext>
            </a:extLst>
          </p:cNvPr>
          <p:cNvSpPr txBox="1"/>
          <p:nvPr/>
        </p:nvSpPr>
        <p:spPr>
          <a:xfrm>
            <a:off x="467543" y="3644400"/>
            <a:ext cx="3277645"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Grief &amp; deep regret...  Rage...  </a:t>
            </a:r>
          </a:p>
        </p:txBody>
      </p:sp>
      <p:sp>
        <p:nvSpPr>
          <p:cNvPr id="8" name="TextBox 7">
            <a:extLst>
              <a:ext uri="{FF2B5EF4-FFF2-40B4-BE49-F238E27FC236}">
                <a16:creationId xmlns:a16="http://schemas.microsoft.com/office/drawing/2014/main" id="{2D0CC1ED-B3C0-9A31-9143-3E3108370289}"/>
              </a:ext>
            </a:extLst>
          </p:cNvPr>
          <p:cNvSpPr txBox="1"/>
          <p:nvPr/>
        </p:nvSpPr>
        <p:spPr>
          <a:xfrm>
            <a:off x="6394" y="3926719"/>
            <a:ext cx="913760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On the right side of the door  (Followers of Jesus, welcomed to the Kingdom of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57748544-BFB1-BA87-5F69-BFA6166378F9}"/>
              </a:ext>
            </a:extLst>
          </p:cNvPr>
          <p:cNvSpPr txBox="1"/>
          <p:nvPr/>
        </p:nvSpPr>
        <p:spPr>
          <a:xfrm>
            <a:off x="467544" y="4153644"/>
            <a:ext cx="8464860"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“Faithful” of old, who looked forward to the coming of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“Faithful” of Israel who turn to Jesus;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Gentiles (non-Jews) who come to faith in Jesus.</a:t>
            </a:r>
          </a:p>
        </p:txBody>
      </p:sp>
      <p:sp>
        <p:nvSpPr>
          <p:cNvPr id="10" name="TextBox 9">
            <a:extLst>
              <a:ext uri="{FF2B5EF4-FFF2-40B4-BE49-F238E27FC236}">
                <a16:creationId xmlns:a16="http://schemas.microsoft.com/office/drawing/2014/main" id="{72579321-FEB2-9EAF-B04C-EEFC1BDD96A3}"/>
              </a:ext>
            </a:extLst>
          </p:cNvPr>
          <p:cNvSpPr txBox="1"/>
          <p:nvPr/>
        </p:nvSpPr>
        <p:spPr>
          <a:xfrm>
            <a:off x="12788" y="4969007"/>
            <a:ext cx="9137605"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Jesus was working to God’s divine timetable:  Ministry until crucifixion in Jerusalem</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28F18C78-092B-9616-5DEF-C67B66C26DB6}"/>
              </a:ext>
            </a:extLst>
          </p:cNvPr>
          <p:cNvSpPr txBox="1"/>
          <p:nvPr/>
        </p:nvSpPr>
        <p:spPr>
          <a:xfrm>
            <a:off x="5464438" y="3654545"/>
            <a:ext cx="3343013" cy="369332"/>
          </a:xfrm>
          <a:prstGeom prst="rect">
            <a:avLst/>
          </a:prstGeom>
          <a:noFill/>
          <a:ln>
            <a:noFill/>
          </a:ln>
        </p:spPr>
        <p:txBody>
          <a:bodyPr wrap="square" rtlCol="0">
            <a:spAutoFit/>
          </a:bodyPr>
          <a:lstStyle/>
          <a:p>
            <a:r>
              <a:rPr lang="en-AU" dirty="0">
                <a:solidFill>
                  <a:srgbClr val="7030A0"/>
                </a:solidFill>
                <a:latin typeface="Times New Roman" panose="02020603050405020304" pitchFamily="18" charset="0"/>
                <a:cs typeface="Times New Roman" panose="02020603050405020304" pitchFamily="18" charset="0"/>
              </a:rPr>
              <a:t>Grief-stricken when Jesus Returns</a:t>
            </a:r>
          </a:p>
        </p:txBody>
      </p:sp>
      <p:sp>
        <p:nvSpPr>
          <p:cNvPr id="19" name="TextBox 18">
            <a:extLst>
              <a:ext uri="{FF2B5EF4-FFF2-40B4-BE49-F238E27FC236}">
                <a16:creationId xmlns:a16="http://schemas.microsoft.com/office/drawing/2014/main" id="{56B10AD1-06A8-6D6D-86F9-B804E43BD09A}"/>
              </a:ext>
            </a:extLst>
          </p:cNvPr>
          <p:cNvSpPr txBox="1"/>
          <p:nvPr/>
        </p:nvSpPr>
        <p:spPr>
          <a:xfrm>
            <a:off x="5807380" y="4447863"/>
            <a:ext cx="3000071" cy="369332"/>
          </a:xfrm>
          <a:prstGeom prst="rect">
            <a:avLst/>
          </a:prstGeom>
          <a:noFill/>
          <a:ln>
            <a:noFill/>
          </a:ln>
        </p:spPr>
        <p:txBody>
          <a:bodyPr wrap="square" rtlCol="0">
            <a:spAutoFit/>
          </a:bodyPr>
          <a:lstStyle/>
          <a:p>
            <a:r>
              <a:rPr lang="en-AU" dirty="0">
                <a:solidFill>
                  <a:srgbClr val="7030A0"/>
                </a:solidFill>
                <a:latin typeface="Times New Roman" panose="02020603050405020304" pitchFamily="18" charset="0"/>
                <a:cs typeface="Times New Roman" panose="02020603050405020304" pitchFamily="18" charset="0"/>
              </a:rPr>
              <a:t>Delighted when Jesus Returns</a:t>
            </a:r>
          </a:p>
        </p:txBody>
      </p:sp>
      <p:sp>
        <p:nvSpPr>
          <p:cNvPr id="20" name="TextBox 19">
            <a:extLst>
              <a:ext uri="{FF2B5EF4-FFF2-40B4-BE49-F238E27FC236}">
                <a16:creationId xmlns:a16="http://schemas.microsoft.com/office/drawing/2014/main" id="{068D53EC-F078-0615-61AC-4DA2363883A6}"/>
              </a:ext>
            </a:extLst>
          </p:cNvPr>
          <p:cNvSpPr txBox="1"/>
          <p:nvPr/>
        </p:nvSpPr>
        <p:spPr>
          <a:xfrm>
            <a:off x="107504" y="5266270"/>
            <a:ext cx="8856983" cy="461665"/>
          </a:xfrm>
          <a:prstGeom prst="rect">
            <a:avLst/>
          </a:prstGeom>
          <a:noFill/>
          <a:ln>
            <a:noFill/>
          </a:ln>
        </p:spPr>
        <p:txBody>
          <a:bodyPr wrap="square" rtlCol="0">
            <a:spAutoFit/>
          </a:bodyPr>
          <a:lstStyle/>
          <a:p>
            <a:pPr algn="ctr"/>
            <a:r>
              <a:rPr lang="en-AU" sz="2400" dirty="0">
                <a:solidFill>
                  <a:schemeClr val="bg1"/>
                </a:solidFill>
                <a:latin typeface="Times New Roman" panose="02020603050405020304" pitchFamily="18" charset="0"/>
                <a:cs typeface="Times New Roman" panose="02020603050405020304" pitchFamily="18" charset="0"/>
              </a:rPr>
              <a:t>A tragedy to not “see” Jesus / to not recognise “Who Jesus is”.  </a:t>
            </a:r>
          </a:p>
        </p:txBody>
      </p:sp>
    </p:spTree>
    <p:extLst>
      <p:ext uri="{BB962C8B-B14F-4D97-AF65-F5344CB8AC3E}">
        <p14:creationId xmlns:p14="http://schemas.microsoft.com/office/powerpoint/2010/main" val="124684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7" grpId="0" animBg="1"/>
      <p:bldP spid="8" grpId="0"/>
      <p:bldP spid="9" grpId="0" uiExpand="1" build="p"/>
      <p:bldP spid="10" grpId="0"/>
      <p:bldP spid="15" grpId="0"/>
      <p:bldP spid="19" grpId="0"/>
      <p:bldP spid="20"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121601</TotalTime>
  <Words>1065</Words>
  <Application>Microsoft Macintosh PowerPoint</Application>
  <PresentationFormat>On-screen Show (16:10)</PresentationFormat>
  <Paragraphs>57</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2121</cp:revision>
  <cp:lastPrinted>2024-06-01T02:39:50Z</cp:lastPrinted>
  <dcterms:created xsi:type="dcterms:W3CDTF">2016-11-04T06:28:01Z</dcterms:created>
  <dcterms:modified xsi:type="dcterms:W3CDTF">2024-06-01T02:42:40Z</dcterms:modified>
</cp:coreProperties>
</file>